
<file path=[Content_Types].xml><?xml version="1.0" encoding="utf-8"?>
<Types xmlns="http://schemas.openxmlformats.org/package/2006/content-types">
  <Default Extension="png" ContentType="image/png"/>
  <Default Extension="m4a" ContentType="audio/mp4"/>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256" r:id="rId2"/>
    <p:sldId id="257" r:id="rId3"/>
    <p:sldId id="269" r:id="rId4"/>
    <p:sldId id="258" r:id="rId5"/>
    <p:sldId id="260" r:id="rId6"/>
    <p:sldId id="270" r:id="rId7"/>
    <p:sldId id="271" r:id="rId8"/>
    <p:sldId id="259" r:id="rId9"/>
    <p:sldId id="265" r:id="rId10"/>
    <p:sldId id="264" r:id="rId11"/>
    <p:sldId id="262" r:id="rId12"/>
    <p:sldId id="263" r:id="rId13"/>
    <p:sldId id="261" r:id="rId14"/>
    <p:sldId id="266" r:id="rId15"/>
    <p:sldId id="267" r:id="rId16"/>
    <p:sldId id="268" r:id="rId1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29" autoAdjust="0"/>
    <p:restoredTop sz="54454" autoAdjust="0"/>
  </p:normalViewPr>
  <p:slideViewPr>
    <p:cSldViewPr>
      <p:cViewPr varScale="1">
        <p:scale>
          <a:sx n="46" d="100"/>
          <a:sy n="46" d="100"/>
        </p:scale>
        <p:origin x="1536" y="53"/>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vl1pPr>
          </a:lstStyle>
          <a:p>
            <a:pPr>
              <a:defRPr/>
            </a:pPr>
            <a:fld id="{170D5BCF-1315-4971-94A8-43AD70FC4058}" type="datetimeFigureOut">
              <a:rPr lang="en-US"/>
              <a:pPr>
                <a:defRPr/>
              </a:pPr>
              <a:t>3/26/2015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45DEC12-EAC7-425E-B29D-C4531C64003F}" type="slidenum">
              <a:rPr lang="en-US" altLang="en-US"/>
              <a:pPr>
                <a:defRPr/>
              </a:pPr>
              <a:t>‹#›</a:t>
            </a:fld>
            <a:endParaRPr lang="en-US" altLang="en-US"/>
          </a:p>
        </p:txBody>
      </p:sp>
    </p:spTree>
    <p:extLst>
      <p:ext uri="{BB962C8B-B14F-4D97-AF65-F5344CB8AC3E}">
        <p14:creationId xmlns:p14="http://schemas.microsoft.com/office/powerpoint/2010/main" val="2232293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eaLnBrk="1" hangingPunct="1">
              <a:defRPr sz="1200"/>
            </a:lvl1pPr>
          </a:lstStyle>
          <a:p>
            <a:pPr>
              <a:defRPr/>
            </a:pPr>
            <a:fld id="{11893E3D-F413-4ABE-9B9B-08729EF745E7}" type="datetimeFigureOut">
              <a:rPr lang="en-US"/>
              <a:pPr>
                <a:defRPr/>
              </a:pPr>
              <a:t>3/26/2015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eaLnBrk="1" hangingPunct="1">
              <a:defRPr sz="1200"/>
            </a:lvl1pPr>
          </a:lstStyle>
          <a:p>
            <a:pPr>
              <a:defRPr/>
            </a:pPr>
            <a:fld id="{5B5B0201-1B93-40FB-8D9B-19B475AAE14F}" type="slidenum">
              <a:rPr lang="en-US"/>
              <a:pPr>
                <a:defRPr/>
              </a:pPr>
              <a:t>‹#›</a:t>
            </a:fld>
            <a:endParaRPr lang="en-US"/>
          </a:p>
        </p:txBody>
      </p:sp>
    </p:spTree>
    <p:extLst>
      <p:ext uri="{BB962C8B-B14F-4D97-AF65-F5344CB8AC3E}">
        <p14:creationId xmlns:p14="http://schemas.microsoft.com/office/powerpoint/2010/main" val="1626454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Welcome to Guidelines for Land Clearing presented by St Lucie County Environmental Resources Department. This short presentation is intended to guide you through the rules and regulations governing the removal of vegetation within unicorporated St. Lucie County.</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5E78D0B-DF0E-48ED-A3DC-E4CEBCA3EB67}" type="slidenum">
              <a:rPr lang="en-US" altLang="en-US" sz="1200" smtClean="0"/>
              <a:pPr/>
              <a:t>1</a:t>
            </a:fld>
            <a:endParaRPr lang="en-US" altLang="en-US" sz="1200" smtClean="0"/>
          </a:p>
        </p:txBody>
      </p:sp>
    </p:spTree>
    <p:extLst>
      <p:ext uri="{BB962C8B-B14F-4D97-AF65-F5344CB8AC3E}">
        <p14:creationId xmlns:p14="http://schemas.microsoft.com/office/powerpoint/2010/main" val="4073357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There are several activities that qualify as an exemption under S. Lucie County Code however please note these exemptions still require an application to be submitted and an exemption to be issued. The “exemption” only exempts the applicant from mitigation requirements not for obtaining a permit.</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C6634-602A-4825-B0DC-A3BC63543FBB}" type="slidenum">
              <a:rPr lang="en-US" altLang="en-US" sz="1200" smtClean="0"/>
              <a:pPr/>
              <a:t>10</a:t>
            </a:fld>
            <a:endParaRPr lang="en-US" altLang="en-US" sz="1200" smtClean="0"/>
          </a:p>
        </p:txBody>
      </p:sp>
    </p:spTree>
    <p:extLst>
      <p:ext uri="{BB962C8B-B14F-4D97-AF65-F5344CB8AC3E}">
        <p14:creationId xmlns:p14="http://schemas.microsoft.com/office/powerpoint/2010/main" val="2922189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Here are a few examples of activities that qualify for exemptions.</a:t>
            </a:r>
          </a:p>
          <a:p>
            <a:pPr eaLnBrk="1" hangingPunct="1">
              <a:spcBef>
                <a:spcPct val="0"/>
              </a:spcBef>
            </a:pPr>
            <a:r>
              <a:rPr lang="en-US" altLang="en-US" smtClean="0"/>
              <a:t>Minimum removal of vegetation for a path not to exceed 4 ft for physical access</a:t>
            </a:r>
          </a:p>
          <a:p>
            <a:pPr eaLnBrk="1" hangingPunct="1">
              <a:spcBef>
                <a:spcPct val="0"/>
              </a:spcBef>
            </a:pPr>
            <a:r>
              <a:rPr lang="en-US" altLang="en-US" smtClean="0"/>
              <a:t>Minimal removal in order to perform soil boring test</a:t>
            </a:r>
          </a:p>
          <a:p>
            <a:pPr eaLnBrk="1" hangingPunct="1">
              <a:spcBef>
                <a:spcPct val="0"/>
              </a:spcBef>
            </a:pPr>
            <a:r>
              <a:rPr lang="en-US" altLang="en-US" smtClean="0"/>
              <a:t>Removal of vegetation within an existing utility easement, drainage easement, or ROW</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7290F26-E8A5-4DE7-8464-20D9831AEB7C}" type="slidenum">
              <a:rPr lang="en-US" altLang="en-US" sz="1200" smtClean="0"/>
              <a:pPr/>
              <a:t>11</a:t>
            </a:fld>
            <a:endParaRPr lang="en-US" altLang="en-US" sz="1200" smtClean="0"/>
          </a:p>
        </p:txBody>
      </p:sp>
    </p:spTree>
    <p:extLst>
      <p:ext uri="{BB962C8B-B14F-4D97-AF65-F5344CB8AC3E}">
        <p14:creationId xmlns:p14="http://schemas.microsoft.com/office/powerpoint/2010/main" val="3868013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Other exemptions include hazardous vegetation removal, removal of vegetation on a single family lot less than one acres (as long as nothing is greater than 24 inches dbh), and removal of any non-native vegetation</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D5B109-898C-49A9-84E1-47CD8B59041B}" type="slidenum">
              <a:rPr lang="en-US" altLang="en-US" sz="1200" smtClean="0"/>
              <a:pPr/>
              <a:t>12</a:t>
            </a:fld>
            <a:endParaRPr lang="en-US" altLang="en-US" sz="1200" smtClean="0"/>
          </a:p>
        </p:txBody>
      </p:sp>
    </p:spTree>
    <p:extLst>
      <p:ext uri="{BB962C8B-B14F-4D97-AF65-F5344CB8AC3E}">
        <p14:creationId xmlns:p14="http://schemas.microsoft.com/office/powerpoint/2010/main" val="435214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Please always read your permit carefully including the conditions of approval which may require additional steps be taken such as installation of silt fencing, tree, barricades, or restrictions such as no heavy machinery. If you have any questions or do not understand the conditions of approval always call ERD prior to initiating any work.</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A44892B-80AB-4BEF-9B68-223AA079D7CF}" type="slidenum">
              <a:rPr lang="en-US" altLang="en-US" sz="1200" smtClean="0"/>
              <a:pPr/>
              <a:t>13</a:t>
            </a:fld>
            <a:endParaRPr lang="en-US" altLang="en-US" sz="1200" smtClean="0"/>
          </a:p>
        </p:txBody>
      </p:sp>
    </p:spTree>
    <p:extLst>
      <p:ext uri="{BB962C8B-B14F-4D97-AF65-F5344CB8AC3E}">
        <p14:creationId xmlns:p14="http://schemas.microsoft.com/office/powerpoint/2010/main" val="3778879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Vegetation designated to be preserved shall always be maintained in its natural state. This includes no changes in elevation, no soil compaction, no fill materials, no machinery, and no storage within the designated vegetation preserve areas.</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81D06E-EA81-445B-876A-3ED926A50703}" type="slidenum">
              <a:rPr lang="en-US" altLang="en-US" sz="1200" smtClean="0"/>
              <a:pPr/>
              <a:t>14</a:t>
            </a:fld>
            <a:endParaRPr lang="en-US" altLang="en-US" sz="1200" smtClean="0"/>
          </a:p>
        </p:txBody>
      </p:sp>
    </p:spTree>
    <p:extLst>
      <p:ext uri="{BB962C8B-B14F-4D97-AF65-F5344CB8AC3E}">
        <p14:creationId xmlns:p14="http://schemas.microsoft.com/office/powerpoint/2010/main" val="2877913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Be advised any unauthorized clearing of native vegetation shall be mitigated at a ratio of 4:1 in addition to a double permit fee. Any vegetation removed outside of the scope of work for an active permit shall also require mitigation at a ratio of 4:1.</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4A45C1-8024-4C1C-A5F0-611F28808FF2}" type="slidenum">
              <a:rPr lang="en-US" altLang="en-US" sz="1200" smtClean="0"/>
              <a:pPr/>
              <a:t>15</a:t>
            </a:fld>
            <a:endParaRPr lang="en-US" altLang="en-US" sz="1200" smtClean="0"/>
          </a:p>
        </p:txBody>
      </p:sp>
    </p:spTree>
    <p:extLst>
      <p:ext uri="{BB962C8B-B14F-4D97-AF65-F5344CB8AC3E}">
        <p14:creationId xmlns:p14="http://schemas.microsoft.com/office/powerpoint/2010/main" val="706595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That concludes the presentation if you have any questions please feel free to call the Environmental Resources Department at 772-462-2526</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E482513-F6E2-4316-BD92-E92CDE7FBFDC}" type="slidenum">
              <a:rPr lang="en-US" altLang="en-US" sz="1200" smtClean="0"/>
              <a:pPr/>
              <a:t>16</a:t>
            </a:fld>
            <a:endParaRPr lang="en-US" altLang="en-US" sz="1200" smtClean="0"/>
          </a:p>
        </p:txBody>
      </p:sp>
    </p:spTree>
    <p:extLst>
      <p:ext uri="{BB962C8B-B14F-4D97-AF65-F5344CB8AC3E}">
        <p14:creationId xmlns:p14="http://schemas.microsoft.com/office/powerpoint/2010/main" val="336062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 when do you need to fill out a notice of vegetation removal application? The short answer to that question is anytime you are removing vegetation in unicorporated St. Lucie County. The three exceptions to this are maintenance of government park or preserves, existing bona fide agriculture as defined by the St. Lucie County Property Appraiser not including new agricultural operations, and routine landscaping such as mowing, trimming, or replacing dead landscaping material.</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49E9B5-14D9-49C8-9B4F-17D19174C21D}" type="slidenum">
              <a:rPr lang="en-US" altLang="en-US" sz="1200" smtClean="0"/>
              <a:pPr/>
              <a:t>2</a:t>
            </a:fld>
            <a:endParaRPr lang="en-US" altLang="en-US" sz="1200" smtClean="0"/>
          </a:p>
        </p:txBody>
      </p:sp>
    </p:spTree>
    <p:extLst>
      <p:ext uri="{BB962C8B-B14F-4D97-AF65-F5344CB8AC3E}">
        <p14:creationId xmlns:p14="http://schemas.microsoft.com/office/powerpoint/2010/main" val="168785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process is necessary to comply with our land development code regulations which were designed to protect and preserve native vegetation and habitats within the county. In addition the process allows us to educate property owners on the importance of native vegetation and the associated benefits with preserving this vegetation. Finally the process allows staff to inspect the property for other environmental issues such as listed species and/or wetlands.</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E5CAE8-BB75-416C-832A-38A76DB2B2B6}" type="slidenum">
              <a:rPr lang="en-US" altLang="en-US" sz="1200" smtClean="0"/>
              <a:pPr/>
              <a:t>3</a:t>
            </a:fld>
            <a:endParaRPr lang="en-US" altLang="en-US" sz="1200" smtClean="0"/>
          </a:p>
        </p:txBody>
      </p:sp>
    </p:spTree>
    <p:extLst>
      <p:ext uri="{BB962C8B-B14F-4D97-AF65-F5344CB8AC3E}">
        <p14:creationId xmlns:p14="http://schemas.microsoft.com/office/powerpoint/2010/main" val="312589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Applications can be obtained online, in our office located at 2300 Virginia ave in fort pierce, or can be emailed or faxed upon request.</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1D79F5B-A485-4AAA-B845-6204E105D31B}" type="slidenum">
              <a:rPr lang="en-US" altLang="en-US" sz="1200" smtClean="0"/>
              <a:pPr/>
              <a:t>4</a:t>
            </a:fld>
            <a:endParaRPr lang="en-US" altLang="en-US" sz="1200" smtClean="0"/>
          </a:p>
        </p:txBody>
      </p:sp>
    </p:spTree>
    <p:extLst>
      <p:ext uri="{BB962C8B-B14F-4D97-AF65-F5344CB8AC3E}">
        <p14:creationId xmlns:p14="http://schemas.microsoft.com/office/powerpoint/2010/main" val="2439392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Please be sure to fill out the application completely. Include any pertinent information such as gate access codes, required call aheads for dangerous animals, and accurate contact information. All applications must be notarized however we have a notary in our office who can notarize your application free of charge. </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08F535D-6590-4F68-AAC3-F5BC826BC118}" type="slidenum">
              <a:rPr lang="en-US" altLang="en-US" sz="1200" smtClean="0"/>
              <a:pPr/>
              <a:t>5</a:t>
            </a:fld>
            <a:endParaRPr lang="en-US" altLang="en-US" sz="1200" smtClean="0"/>
          </a:p>
        </p:txBody>
      </p:sp>
    </p:spTree>
    <p:extLst>
      <p:ext uri="{BB962C8B-B14F-4D97-AF65-F5344CB8AC3E}">
        <p14:creationId xmlns:p14="http://schemas.microsoft.com/office/powerpoint/2010/main" val="3842737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Be sure to clearly identify what vegetation you plan on removing either in the field or on a plan attached to the application</a:t>
            </a:r>
          </a:p>
          <a:p>
            <a:pPr eaLnBrk="1" hangingPunct="1">
              <a:spcBef>
                <a:spcPct val="0"/>
              </a:spcBef>
            </a:pPr>
            <a:r>
              <a:rPr lang="en-US" altLang="en-US" smtClean="0"/>
              <a:t>Clearly identify the reason for the requested vegetation removal (Is it a hazard? Is it in the way of proposed construction? Is it an exotic invasive species?)</a:t>
            </a:r>
            <a:endParaRPr lang="en-US" altLang="en-US" sz="1100" smtClean="0"/>
          </a:p>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8FE76D-FAFB-41B4-A444-3E71ABBAEE50}" type="slidenum">
              <a:rPr lang="en-US" altLang="en-US" sz="1200" smtClean="0"/>
              <a:pPr/>
              <a:t>6</a:t>
            </a:fld>
            <a:endParaRPr lang="en-US" altLang="en-US" sz="1200" smtClean="0"/>
          </a:p>
        </p:txBody>
      </p:sp>
    </p:spTree>
    <p:extLst>
      <p:ext uri="{BB962C8B-B14F-4D97-AF65-F5344CB8AC3E}">
        <p14:creationId xmlns:p14="http://schemas.microsoft.com/office/powerpoint/2010/main" val="144186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State law requires land clearing to be done by licensed contractors. The property owner may apply for a permit under an exemption to that law. The exemption allows the owner to act as their own contractor with certain restrictions even though they do not have a license.</a:t>
            </a:r>
            <a:r>
              <a:rPr lang="en-US" sz="1200" dirty="0" smtClean="0"/>
              <a:t> </a:t>
            </a:r>
            <a:r>
              <a:rPr lang="en-US" altLang="en-US" dirty="0" smtClean="0"/>
              <a:t>Please </a:t>
            </a:r>
            <a:r>
              <a:rPr lang="en-US" altLang="en-US" dirty="0" smtClean="0"/>
              <a:t>contact the Contractor Licensing</a:t>
            </a:r>
            <a:r>
              <a:rPr lang="en-US" altLang="en-US" baseline="0" dirty="0" smtClean="0"/>
              <a:t> Department at 772-462-1672 with questions regarding licensing. </a:t>
            </a: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E806538-3000-40AC-9CB0-DB5CB3FC8C8D}" type="slidenum">
              <a:rPr lang="en-US" altLang="en-US" sz="1200" smtClean="0"/>
              <a:pPr/>
              <a:t>7</a:t>
            </a:fld>
            <a:endParaRPr lang="en-US" altLang="en-US" sz="1200" smtClean="0"/>
          </a:p>
        </p:txBody>
      </p:sp>
    </p:spTree>
    <p:extLst>
      <p:ext uri="{BB962C8B-B14F-4D97-AF65-F5344CB8AC3E}">
        <p14:creationId xmlns:p14="http://schemas.microsoft.com/office/powerpoint/2010/main" val="2775092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At time of intake the application will be reviewed for completeness, Incomplete applications will be returned. While staff always strives to review and process applications as quickly as possible, by code staff has up to twenty (20) days from receipt to review and process the application. If your application is submitted in conjunction with a building permit you will receive a phone call to pick up your permit/exemption when your entire permit package is ready to be picked up. All permits/exemptions associated with building permits are issued concurrently with the building permit. If your application is not associated with a building permit you will receive a phone call or email directly from the Environmental Resources Department when your permit/exemption is ready to be picked up.</a:t>
            </a:r>
          </a:p>
          <a:p>
            <a:pPr eaLnBrk="1" hangingPunct="1">
              <a:spcBef>
                <a:spcPct val="0"/>
              </a:spcBef>
            </a:pPr>
            <a:endParaRPr lang="en-US" altLang="en-US" smtClean="0"/>
          </a:p>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E806538-3000-40AC-9CB0-DB5CB3FC8C8D}" type="slidenum">
              <a:rPr lang="en-US" altLang="en-US" sz="1200" smtClean="0"/>
              <a:pPr/>
              <a:t>8</a:t>
            </a:fld>
            <a:endParaRPr lang="en-US" altLang="en-US" sz="1200" smtClean="0"/>
          </a:p>
        </p:txBody>
      </p:sp>
    </p:spTree>
    <p:extLst>
      <p:ext uri="{BB962C8B-B14F-4D97-AF65-F5344CB8AC3E}">
        <p14:creationId xmlns:p14="http://schemas.microsoft.com/office/powerpoint/2010/main" val="2184650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order to get approval of your vegetation removal permit the applicant must demonstrate that avoidance and minimization of impacts to native vegetation have been completed to the greatest extent feasible.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4BECCF5-2926-4D8F-8EF4-C1FE3C8082E4}" type="slidenum">
              <a:rPr lang="en-US" altLang="en-US" sz="1200" smtClean="0"/>
              <a:pPr/>
              <a:t>9</a:t>
            </a:fld>
            <a:endParaRPr lang="en-US" altLang="en-US" sz="1200" smtClean="0"/>
          </a:p>
        </p:txBody>
      </p:sp>
    </p:spTree>
    <p:extLst>
      <p:ext uri="{BB962C8B-B14F-4D97-AF65-F5344CB8AC3E}">
        <p14:creationId xmlns:p14="http://schemas.microsoft.com/office/powerpoint/2010/main" val="1578848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en-US" altLang="en-US" smtClean="0"/>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en-US" altLang="en-US" smtClean="0"/>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mtClean="0"/>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mtClean="0"/>
            </a:p>
          </p:txBody>
        </p:sp>
      </p:grpSp>
      <p:sp>
        <p:nvSpPr>
          <p:cNvPr id="4100"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4107"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endParaRPr lang="en-US"/>
          </a:p>
        </p:txBody>
      </p:sp>
      <p:sp>
        <p:nvSpPr>
          <p:cNvPr id="10" name="Rectangle 9"/>
          <p:cNvSpPr>
            <a:spLocks noGrp="1" noChangeArrowheads="1"/>
          </p:cNvSpPr>
          <p:nvPr>
            <p:ph type="ftr" sz="quarter" idx="11"/>
          </p:nvPr>
        </p:nvSpPr>
        <p:spPr>
          <a:xfrm>
            <a:off x="5195888" y="6553200"/>
            <a:ext cx="3279775" cy="304800"/>
          </a:xfrm>
        </p:spPr>
        <p:txBody>
          <a:bodyPr/>
          <a:lstStyle>
            <a:lvl1pPr algn="r">
              <a:defRPr/>
            </a:lvl1pPr>
          </a:lstStyle>
          <a:p>
            <a:pPr>
              <a:defRPr/>
            </a:pPr>
            <a:endParaRPr lang="en-US"/>
          </a:p>
        </p:txBody>
      </p:sp>
      <p:sp>
        <p:nvSpPr>
          <p:cNvPr id="11" name="Rectangle 10"/>
          <p:cNvSpPr>
            <a:spLocks noGrp="1" noChangeArrowheads="1"/>
          </p:cNvSpPr>
          <p:nvPr>
            <p:ph type="sldNum" sz="quarter" idx="12"/>
          </p:nvPr>
        </p:nvSpPr>
        <p:spPr>
          <a:xfrm>
            <a:off x="9525" y="6359525"/>
            <a:ext cx="587375" cy="488950"/>
          </a:xfrm>
        </p:spPr>
        <p:txBody>
          <a:bodyPr anchorCtr="0"/>
          <a:lstStyle>
            <a:lvl1pPr>
              <a:defRPr/>
            </a:lvl1pPr>
          </a:lstStyle>
          <a:p>
            <a:pPr>
              <a:defRPr/>
            </a:pPr>
            <a:fld id="{7B2A0FD2-92A8-4C8A-BE1C-6D3B766D8BBB}" type="slidenum">
              <a:rPr lang="en-US" altLang="en-US"/>
              <a:pPr>
                <a:defRPr/>
              </a:pPr>
              <a:t>‹#›</a:t>
            </a:fld>
            <a:endParaRPr lang="en-US" altLang="en-US"/>
          </a:p>
        </p:txBody>
      </p:sp>
    </p:spTree>
    <p:extLst>
      <p:ext uri="{BB962C8B-B14F-4D97-AF65-F5344CB8AC3E}">
        <p14:creationId xmlns:p14="http://schemas.microsoft.com/office/powerpoint/2010/main" val="1118656383"/>
      </p:ext>
    </p:extLst>
  </p:cSld>
  <p:clrMapOvr>
    <a:masterClrMapping/>
  </p:clrMapOvr>
  <p:transition spd="slow" advTm="14512">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01190D3-5725-4F0D-A06D-1F333D83D4DD}" type="slidenum">
              <a:rPr lang="en-US" altLang="en-US"/>
              <a:pPr>
                <a:defRPr/>
              </a:pPr>
              <a:t>‹#›</a:t>
            </a:fld>
            <a:endParaRPr lang="en-US" altLang="en-US"/>
          </a:p>
        </p:txBody>
      </p:sp>
    </p:spTree>
    <p:extLst>
      <p:ext uri="{BB962C8B-B14F-4D97-AF65-F5344CB8AC3E}">
        <p14:creationId xmlns:p14="http://schemas.microsoft.com/office/powerpoint/2010/main" val="866590444"/>
      </p:ext>
    </p:extLst>
  </p:cSld>
  <p:clrMapOvr>
    <a:masterClrMapping/>
  </p:clrMapOvr>
  <p:transition spd="slow" advTm="14512">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046C6B2-C7EB-4374-A7B6-0AC7F92733BC}" type="slidenum">
              <a:rPr lang="en-US" altLang="en-US"/>
              <a:pPr>
                <a:defRPr/>
              </a:pPr>
              <a:t>‹#›</a:t>
            </a:fld>
            <a:endParaRPr lang="en-US" altLang="en-US"/>
          </a:p>
        </p:txBody>
      </p:sp>
    </p:spTree>
    <p:extLst>
      <p:ext uri="{BB962C8B-B14F-4D97-AF65-F5344CB8AC3E}">
        <p14:creationId xmlns:p14="http://schemas.microsoft.com/office/powerpoint/2010/main" val="3312287961"/>
      </p:ext>
    </p:extLst>
  </p:cSld>
  <p:clrMapOvr>
    <a:masterClrMapping/>
  </p:clrMapOvr>
  <p:transition spd="slow" advTm="14512">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91100" y="2362200"/>
            <a:ext cx="3924300" cy="3733800"/>
          </a:xfrm>
        </p:spPr>
        <p:txBody>
          <a:bodyPr/>
          <a:lstStyle/>
          <a:p>
            <a:pPr lvl="0"/>
            <a:endParaRPr lang="en-US" noProof="0" smtClean="0"/>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028688E-E6EC-40B4-9169-0F17F0C3A7BC}" type="slidenum">
              <a:rPr lang="en-US" altLang="en-US"/>
              <a:pPr>
                <a:defRPr/>
              </a:pPr>
              <a:t>‹#›</a:t>
            </a:fld>
            <a:endParaRPr lang="en-US" altLang="en-US"/>
          </a:p>
        </p:txBody>
      </p:sp>
    </p:spTree>
    <p:extLst>
      <p:ext uri="{BB962C8B-B14F-4D97-AF65-F5344CB8AC3E}">
        <p14:creationId xmlns:p14="http://schemas.microsoft.com/office/powerpoint/2010/main" val="3230669102"/>
      </p:ext>
    </p:extLst>
  </p:cSld>
  <p:clrMapOvr>
    <a:masterClrMapping/>
  </p:clrMapOvr>
  <p:transition spd="slow" advTm="14512">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BF26982-B7BF-4C32-885C-A03EB75B50DC}" type="slidenum">
              <a:rPr lang="en-US" altLang="en-US"/>
              <a:pPr>
                <a:defRPr/>
              </a:pPr>
              <a:t>‹#›</a:t>
            </a:fld>
            <a:endParaRPr lang="en-US" altLang="en-US"/>
          </a:p>
        </p:txBody>
      </p:sp>
    </p:spTree>
    <p:extLst>
      <p:ext uri="{BB962C8B-B14F-4D97-AF65-F5344CB8AC3E}">
        <p14:creationId xmlns:p14="http://schemas.microsoft.com/office/powerpoint/2010/main" val="4285046073"/>
      </p:ext>
    </p:extLst>
  </p:cSld>
  <p:clrMapOvr>
    <a:masterClrMapping/>
  </p:clrMapOvr>
  <p:transition spd="slow" advTm="14512">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D21570B-A92B-4931-9B25-E7E0AB58E77B}" type="slidenum">
              <a:rPr lang="en-US" altLang="en-US"/>
              <a:pPr>
                <a:defRPr/>
              </a:pPr>
              <a:t>‹#›</a:t>
            </a:fld>
            <a:endParaRPr lang="en-US" altLang="en-US"/>
          </a:p>
        </p:txBody>
      </p:sp>
    </p:spTree>
    <p:extLst>
      <p:ext uri="{BB962C8B-B14F-4D97-AF65-F5344CB8AC3E}">
        <p14:creationId xmlns:p14="http://schemas.microsoft.com/office/powerpoint/2010/main" val="2957947779"/>
      </p:ext>
    </p:extLst>
  </p:cSld>
  <p:clrMapOvr>
    <a:masterClrMapping/>
  </p:clrMapOvr>
  <p:transition spd="slow" advTm="14512">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618B598-64A6-4BC2-92B5-745D2663BABC}" type="slidenum">
              <a:rPr lang="en-US" altLang="en-US"/>
              <a:pPr>
                <a:defRPr/>
              </a:pPr>
              <a:t>‹#›</a:t>
            </a:fld>
            <a:endParaRPr lang="en-US" altLang="en-US"/>
          </a:p>
        </p:txBody>
      </p:sp>
    </p:spTree>
    <p:extLst>
      <p:ext uri="{BB962C8B-B14F-4D97-AF65-F5344CB8AC3E}">
        <p14:creationId xmlns:p14="http://schemas.microsoft.com/office/powerpoint/2010/main" val="955625769"/>
      </p:ext>
    </p:extLst>
  </p:cSld>
  <p:clrMapOvr>
    <a:masterClrMapping/>
  </p:clrMapOvr>
  <p:transition spd="slow" advTm="14512">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C62E28C0-26FB-407E-BD6E-10A4A26AF3B8}" type="slidenum">
              <a:rPr lang="en-US" altLang="en-US"/>
              <a:pPr>
                <a:defRPr/>
              </a:pPr>
              <a:t>‹#›</a:t>
            </a:fld>
            <a:endParaRPr lang="en-US" altLang="en-US"/>
          </a:p>
        </p:txBody>
      </p:sp>
    </p:spTree>
    <p:extLst>
      <p:ext uri="{BB962C8B-B14F-4D97-AF65-F5344CB8AC3E}">
        <p14:creationId xmlns:p14="http://schemas.microsoft.com/office/powerpoint/2010/main" val="2418359674"/>
      </p:ext>
    </p:extLst>
  </p:cSld>
  <p:clrMapOvr>
    <a:masterClrMapping/>
  </p:clrMapOvr>
  <p:transition spd="slow" advTm="14512">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FE68C44E-BE72-4957-8B69-2BCF36997DD4}" type="slidenum">
              <a:rPr lang="en-US" altLang="en-US"/>
              <a:pPr>
                <a:defRPr/>
              </a:pPr>
              <a:t>‹#›</a:t>
            </a:fld>
            <a:endParaRPr lang="en-US" altLang="en-US"/>
          </a:p>
        </p:txBody>
      </p:sp>
    </p:spTree>
    <p:extLst>
      <p:ext uri="{BB962C8B-B14F-4D97-AF65-F5344CB8AC3E}">
        <p14:creationId xmlns:p14="http://schemas.microsoft.com/office/powerpoint/2010/main" val="2996144760"/>
      </p:ext>
    </p:extLst>
  </p:cSld>
  <p:clrMapOvr>
    <a:masterClrMapping/>
  </p:clrMapOvr>
  <p:transition spd="slow" advTm="14512">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995F9F20-BEEC-4507-8CDE-13D4839D7B64}" type="slidenum">
              <a:rPr lang="en-US" altLang="en-US"/>
              <a:pPr>
                <a:defRPr/>
              </a:pPr>
              <a:t>‹#›</a:t>
            </a:fld>
            <a:endParaRPr lang="en-US" altLang="en-US"/>
          </a:p>
        </p:txBody>
      </p:sp>
    </p:spTree>
    <p:extLst>
      <p:ext uri="{BB962C8B-B14F-4D97-AF65-F5344CB8AC3E}">
        <p14:creationId xmlns:p14="http://schemas.microsoft.com/office/powerpoint/2010/main" val="3479736573"/>
      </p:ext>
    </p:extLst>
  </p:cSld>
  <p:clrMapOvr>
    <a:masterClrMapping/>
  </p:clrMapOvr>
  <p:transition spd="slow" advTm="14512">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DBEFE12-6F0D-449F-9DAA-FEE093F5937D}" type="slidenum">
              <a:rPr lang="en-US" altLang="en-US"/>
              <a:pPr>
                <a:defRPr/>
              </a:pPr>
              <a:t>‹#›</a:t>
            </a:fld>
            <a:endParaRPr lang="en-US" altLang="en-US"/>
          </a:p>
        </p:txBody>
      </p:sp>
    </p:spTree>
    <p:extLst>
      <p:ext uri="{BB962C8B-B14F-4D97-AF65-F5344CB8AC3E}">
        <p14:creationId xmlns:p14="http://schemas.microsoft.com/office/powerpoint/2010/main" val="660586696"/>
      </p:ext>
    </p:extLst>
  </p:cSld>
  <p:clrMapOvr>
    <a:masterClrMapping/>
  </p:clrMapOvr>
  <p:transition spd="slow" advTm="14512">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9D0E3B24-5560-4B26-837F-592E4427BCBB}" type="slidenum">
              <a:rPr lang="en-US" altLang="en-US"/>
              <a:pPr>
                <a:defRPr/>
              </a:pPr>
              <a:t>‹#›</a:t>
            </a:fld>
            <a:endParaRPr lang="en-US" altLang="en-US"/>
          </a:p>
        </p:txBody>
      </p:sp>
    </p:spTree>
    <p:extLst>
      <p:ext uri="{BB962C8B-B14F-4D97-AF65-F5344CB8AC3E}">
        <p14:creationId xmlns:p14="http://schemas.microsoft.com/office/powerpoint/2010/main" val="1895753352"/>
      </p:ext>
    </p:extLst>
  </p:cSld>
  <p:clrMapOvr>
    <a:masterClrMapping/>
  </p:clrMapOvr>
  <p:transition spd="slow" advTm="14512">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3200400" cy="6858000"/>
            <a:chOff x="0" y="0"/>
            <a:chExt cx="2016" cy="4320"/>
          </a:xfrm>
        </p:grpSpPr>
        <p:sp>
          <p:nvSpPr>
            <p:cNvPr id="1036" name="Rectangle 3"/>
            <p:cNvSpPr>
              <a:spLocks noChangeArrowheads="1"/>
            </p:cNvSpPr>
            <p:nvPr/>
          </p:nvSpPr>
          <p:spPr bwMode="auto">
            <a:xfrm>
              <a:off x="0" y="0"/>
              <a:ext cx="480" cy="43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mtClean="0"/>
            </a:p>
          </p:txBody>
        </p:sp>
        <p:sp>
          <p:nvSpPr>
            <p:cNvPr id="1037" name="Rectangle 4"/>
            <p:cNvSpPr>
              <a:spLocks noChangeArrowheads="1"/>
            </p:cNvSpPr>
            <p:nvPr/>
          </p:nvSpPr>
          <p:spPr bwMode="auto">
            <a:xfrm>
              <a:off x="432" y="0"/>
              <a:ext cx="1584" cy="6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mtClean="0"/>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en-US" altLang="en-US" smtClean="0"/>
          </a:p>
        </p:txBody>
      </p:sp>
      <p:sp>
        <p:nvSpPr>
          <p:cNvPr id="1028"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9"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0" name="Rectangle 8"/>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eaLnBrk="1" hangingPunct="1">
              <a:defRPr sz="1400">
                <a:latin typeface="+mn-lt"/>
              </a:defRPr>
            </a:lvl1pPr>
          </a:lstStyle>
          <a:p>
            <a:pPr>
              <a:defRPr/>
            </a:pPr>
            <a:endParaRPr lang="en-US"/>
          </a:p>
        </p:txBody>
      </p:sp>
      <p:sp>
        <p:nvSpPr>
          <p:cNvPr id="3081" name="Rectangle 9"/>
          <p:cNvSpPr>
            <a:spLocks noGrp="1" noChangeArrowheads="1"/>
          </p:cNvSpPr>
          <p:nvPr>
            <p:ph type="ftr" sz="quarter" idx="3"/>
          </p:nvPr>
        </p:nvSpPr>
        <p:spPr bwMode="auto">
          <a:xfrm>
            <a:off x="2936875" y="6529388"/>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eaLnBrk="1" hangingPunct="1">
              <a:defRPr sz="1400">
                <a:latin typeface="+mn-lt"/>
              </a:defRPr>
            </a:lvl1pPr>
          </a:lstStyle>
          <a:p>
            <a:pPr>
              <a:defRPr/>
            </a:pPr>
            <a:endParaRPr lang="en-US"/>
          </a:p>
        </p:txBody>
      </p:sp>
      <p:sp>
        <p:nvSpPr>
          <p:cNvPr id="3082" name="Rectangle 10"/>
          <p:cNvSpPr>
            <a:spLocks noGrp="1" noChangeArrowheads="1"/>
          </p:cNvSpPr>
          <p:nvPr>
            <p:ph type="sldNum" sz="quarter" idx="4"/>
          </p:nvPr>
        </p:nvSpPr>
        <p:spPr bwMode="auto">
          <a:xfrm>
            <a:off x="84138" y="63436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eaLnBrk="1" hangingPunct="1">
              <a:defRPr sz="2600" b="1">
                <a:solidFill>
                  <a:schemeClr val="bg1"/>
                </a:solidFill>
                <a:latin typeface="Arial" panose="020B0604020202020204" pitchFamily="34" charset="0"/>
              </a:defRPr>
            </a:lvl1pPr>
          </a:lstStyle>
          <a:p>
            <a:pPr>
              <a:defRPr/>
            </a:pPr>
            <a:fld id="{7B2D75BD-4B6D-4BD9-AEF4-95C3A90537B3}" type="slidenum">
              <a:rPr lang="en-US" altLang="en-US"/>
              <a:pPr>
                <a:defRPr/>
              </a:pPr>
              <a:t>‹#›</a:t>
            </a:fld>
            <a:endParaRPr lang="en-US" altLang="en-US"/>
          </a:p>
        </p:txBody>
      </p:sp>
      <p:grpSp>
        <p:nvGrpSpPr>
          <p:cNvPr id="10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mtClean="0"/>
            </a:p>
          </p:txBody>
        </p:sp>
        <p:sp>
          <p:nvSpPr>
            <p:cNvPr id="1035"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3739"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ransition spd="slow" advTm="14512">
    <p:wipe/>
  </p:transition>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4.wmf"/><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15.gif"/><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6.jpeg"/><Relationship Id="rId5" Type="http://schemas.openxmlformats.org/officeDocument/2006/relationships/hyperlink" Target="http://images.google.com/imgres?imgurl=http://www.state.sc.us/forest/urbanpro.gif&amp;imgrefurl=http://www.state.sc.us/forest/refcons.htm&amp;usg=__FsFtl0YrT-Iqx8JV-qnu5hOp2xM=&amp;h=250&amp;w=288&amp;sz=8&amp;hl=en&amp;start=31&amp;um=1&amp;tbnid=jTbP0CYHctEXMM:&amp;tbnh=100&amp;tbnw=115&amp;prev=/images?q%3Dtree%2Bbarricades%26ndsp%3D18%26hl%3Den%26rls%3Dcom.microsoft:en-us%26sa%3DN%26start%3D18%26um%3D1" TargetMode="Externa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17.wmf"/><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png"/><Relationship Id="rId5" Type="http://schemas.openxmlformats.org/officeDocument/2006/relationships/image" Target="../media/image18.gif"/><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20.jpe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hyperlink" Target="http://images.google.com/imgres?imgurl=http://www.promotionalpro.com/blog/media/questions.gif&amp;imgrefurl=http://www.promotionalpro.com/blog/&amp;usg=__zxO9f7oHiL5pBOQFyyHu887MXsE=&amp;h=320&amp;w=304&amp;sz=21&amp;hl=en&amp;start=1&amp;um=1&amp;tbnid=KQSSs89jQwI21M:&amp;tbnh=118&amp;tbnw=112&amp;prev=/images?q%3Dquestions%26hl%3Den%26rls%3Dcom.microsoft:en-us%26um%3D1" TargetMode="External"/><Relationship Id="rId5" Type="http://schemas.openxmlformats.org/officeDocument/2006/relationships/image" Target="../media/image19.gif"/><Relationship Id="rId4" Type="http://schemas.openxmlformats.org/officeDocument/2006/relationships/notesSlide" Target="../notesSlides/notesSlide16.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wm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2.xml"/><Relationship Id="rId7" Type="http://schemas.openxmlformats.org/officeDocument/2006/relationships/hyperlink" Target="http://images.google.com/imgres?imgurl=http://confluence.aserver.com/download/attachments/1706536/greenenergy.jpg&amp;imgrefurl=http://gcuonline.georgian.edu/wootton_l/earthweek.htm&amp;usg=__BlpW3jM6a-9UB3hjli_lgSXZx-k=&amp;h=357&amp;w=302&amp;sz=49&amp;hl=en&amp;start=36&amp;um=1&amp;tbnid=wIi0fX2H21DTIM:&amp;tbnh=121&amp;tbnw=102&amp;prev=/images?q%3Dearth%2Bfriendly%26ndsp%3D18%26hl%3Den%26rls%3Dcom.microsoft:en-us%26sa%3DN%26start%3D18%26um%3D1"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jpeg"/><Relationship Id="rId5" Type="http://schemas.openxmlformats.org/officeDocument/2006/relationships/hyperlink" Target="http://images.google.com/imgres?imgurl=http://school.discoveryeducation.com/clipart/images/arborday.gif&amp;imgrefurl=http://school.discoveryeducation.com/clipart/clip/arborday.html&amp;usg=__QCL-J_lEd8A-BGIFVe3uxVgHZhw=&amp;h=400&amp;w=500&amp;sz=7&amp;hl=en&amp;start=16&amp;um=1&amp;tbnid=OawHMYO2jq4yhM:&amp;tbnh=104&amp;tbnw=130&amp;prev=/images?q%3Dplanting%26ndsp%3D18%26hl%3Den%26rls%3Dcom.microsoft:en-us%26sa%3DN%26um%3D1" TargetMode="External"/><Relationship Id="rId10" Type="http://schemas.openxmlformats.org/officeDocument/2006/relationships/image" Target="../media/image3.png"/><Relationship Id="rId4" Type="http://schemas.openxmlformats.org/officeDocument/2006/relationships/notesSlide" Target="../notesSlides/notesSlide3.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8.gif"/><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wmf"/><Relationship Id="rId5" Type="http://schemas.openxmlformats.org/officeDocument/2006/relationships/hyperlink" Target="http://www.stlucieco.org/erd/" TargetMode="External"/><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1.gif"/><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3.wmf"/><Relationship Id="rId5" Type="http://schemas.openxmlformats.org/officeDocument/2006/relationships/image" Target="../media/image12.gi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altLang="en-US" smtClean="0"/>
              <a:t>Guidelines for Land Clearing</a:t>
            </a:r>
          </a:p>
        </p:txBody>
      </p:sp>
      <p:sp>
        <p:nvSpPr>
          <p:cNvPr id="5123" name="Rectangle 3"/>
          <p:cNvSpPr>
            <a:spLocks noGrp="1" noChangeArrowheads="1"/>
          </p:cNvSpPr>
          <p:nvPr>
            <p:ph type="subTitle" idx="1"/>
          </p:nvPr>
        </p:nvSpPr>
        <p:spPr/>
        <p:txBody>
          <a:bodyPr/>
          <a:lstStyle/>
          <a:p>
            <a:pPr eaLnBrk="1" hangingPunct="1"/>
            <a:r>
              <a:rPr lang="en-US" altLang="en-US" smtClean="0"/>
              <a:t>Presented By:</a:t>
            </a:r>
          </a:p>
          <a:p>
            <a:pPr eaLnBrk="1" hangingPunct="1"/>
            <a:r>
              <a:rPr lang="en-US" altLang="en-US" smtClean="0"/>
              <a:t>SLC Environmental Resources Department</a:t>
            </a:r>
          </a:p>
        </p:txBody>
      </p:sp>
      <p:pic>
        <p:nvPicPr>
          <p:cNvPr id="5124" name="Picture 4" descr="C:\Program Files\Microsoft Office\Clipart\smbusbas\BD20009_.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57600"/>
            <a:ext cx="357822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Audio 4">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cSld>
  <p:clrMapOvr>
    <a:masterClrMapping/>
  </p:clrMapOvr>
  <p:transition spd="slow" advTm="1370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EXEMPTIONS</a:t>
            </a:r>
          </a:p>
        </p:txBody>
      </p:sp>
      <p:sp>
        <p:nvSpPr>
          <p:cNvPr id="21507" name="Rectangle 3"/>
          <p:cNvSpPr>
            <a:spLocks noGrp="1" noChangeArrowheads="1"/>
          </p:cNvSpPr>
          <p:nvPr>
            <p:ph type="body" sz="half" idx="1"/>
          </p:nvPr>
        </p:nvSpPr>
        <p:spPr>
          <a:xfrm>
            <a:off x="914400" y="2362200"/>
            <a:ext cx="5562600" cy="3733800"/>
          </a:xfrm>
        </p:spPr>
        <p:txBody>
          <a:bodyPr/>
          <a:lstStyle/>
          <a:p>
            <a:pPr eaLnBrk="1" hangingPunct="1"/>
            <a:r>
              <a:rPr lang="en-US" altLang="en-US" sz="2400" dirty="0" smtClean="0"/>
              <a:t>Several vegetation removal activities qualify for an exemption Vegetation Removal Permit (exempts the applicant from mitigation requirements)</a:t>
            </a:r>
          </a:p>
          <a:p>
            <a:pPr eaLnBrk="1" hangingPunct="1"/>
            <a:r>
              <a:rPr lang="en-US" altLang="en-US" sz="2400" dirty="0" smtClean="0"/>
              <a:t>A NOTICE OF VEGETATION REMOVAL MUST STILL BE SUBMITTED AND APPROVED BY ERD AS A QUALIFYING EXEMPTION</a:t>
            </a:r>
          </a:p>
        </p:txBody>
      </p:sp>
      <p:pic>
        <p:nvPicPr>
          <p:cNvPr id="21508" name="Picture 5" descr="C:\Program Files\Microsoft Office\Clipart\standard\stddir1\BD07107_.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3124200"/>
            <a:ext cx="23256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Audio 1">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cSld>
  <p:clrMapOvr>
    <a:masterClrMapping/>
  </p:clrMapOvr>
  <p:transition spd="slow" advTm="2134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1295400"/>
            <a:ext cx="8458200" cy="1143000"/>
          </a:xfrm>
        </p:spPr>
        <p:txBody>
          <a:bodyPr/>
          <a:lstStyle/>
          <a:p>
            <a:pPr eaLnBrk="1" hangingPunct="1"/>
            <a:r>
              <a:rPr lang="en-US" altLang="en-US" smtClean="0"/>
              <a:t>The Following Activities Qualify for Exemptions:</a:t>
            </a:r>
            <a:br>
              <a:rPr lang="en-US" altLang="en-US" smtClean="0"/>
            </a:br>
            <a:endParaRPr lang="en-US" altLang="en-US" u="sng" smtClean="0"/>
          </a:p>
        </p:txBody>
      </p:sp>
      <p:sp>
        <p:nvSpPr>
          <p:cNvPr id="23555" name="Rectangle 3"/>
          <p:cNvSpPr>
            <a:spLocks noGrp="1" noChangeArrowheads="1"/>
          </p:cNvSpPr>
          <p:nvPr>
            <p:ph type="body" sz="half" idx="1"/>
          </p:nvPr>
        </p:nvSpPr>
        <p:spPr>
          <a:xfrm>
            <a:off x="914400" y="2362200"/>
            <a:ext cx="7772400" cy="3733800"/>
          </a:xfrm>
        </p:spPr>
        <p:txBody>
          <a:bodyPr/>
          <a:lstStyle/>
          <a:p>
            <a:pPr eaLnBrk="1" hangingPunct="1">
              <a:lnSpc>
                <a:spcPct val="90000"/>
              </a:lnSpc>
            </a:pPr>
            <a:r>
              <a:rPr lang="en-US" altLang="en-US" sz="2400" smtClean="0"/>
              <a:t>Minimal removal of vegetation necessary for a path not to exceed four feet in width to provide physical access</a:t>
            </a:r>
          </a:p>
          <a:p>
            <a:pPr eaLnBrk="1" hangingPunct="1">
              <a:lnSpc>
                <a:spcPct val="90000"/>
              </a:lnSpc>
            </a:pPr>
            <a:r>
              <a:rPr lang="en-US" altLang="en-US" sz="2400" smtClean="0"/>
              <a:t>Minimal removal of vegetation necessary for a vehicular access path not to exceed ten feet in width as necessary for soil boring test provided work is performed by a Florida registered surveyor or engineer</a:t>
            </a:r>
          </a:p>
          <a:p>
            <a:pPr eaLnBrk="1" hangingPunct="1">
              <a:lnSpc>
                <a:spcPct val="90000"/>
              </a:lnSpc>
            </a:pPr>
            <a:r>
              <a:rPr lang="en-US" altLang="en-US" sz="2400" smtClean="0"/>
              <a:t>Removal of vegetation in an existing utility easement, drainage easement, storm water management tract or facility, or right-of-way provided such work is done by or under the control of the operating unit of local, state, or federal government, utility company</a:t>
            </a:r>
          </a:p>
          <a:p>
            <a:pPr eaLnBrk="1" hangingPunct="1">
              <a:lnSpc>
                <a:spcPct val="90000"/>
              </a:lnSpc>
              <a:buFont typeface="Wingdings" panose="05000000000000000000" pitchFamily="2" charset="2"/>
              <a:buNone/>
            </a:pPr>
            <a:endParaRPr lang="en-US" altLang="en-US" sz="2400" smtClean="0"/>
          </a:p>
        </p:txBody>
      </p:sp>
      <p:pic>
        <p:nvPicPr>
          <p:cNvPr id="23556" name="Audio 1">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cSld>
  <p:clrMapOvr>
    <a:masterClrMapping/>
  </p:clrMapOvr>
  <p:transition spd="slow" advTm="2450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Exemptions Continued…</a:t>
            </a:r>
          </a:p>
        </p:txBody>
      </p:sp>
      <p:sp>
        <p:nvSpPr>
          <p:cNvPr id="25603" name="Rectangle 3"/>
          <p:cNvSpPr>
            <a:spLocks noGrp="1" noChangeArrowheads="1"/>
          </p:cNvSpPr>
          <p:nvPr>
            <p:ph type="body" sz="half" idx="1"/>
          </p:nvPr>
        </p:nvSpPr>
        <p:spPr>
          <a:xfrm>
            <a:off x="914400" y="2362200"/>
            <a:ext cx="7467600" cy="3733800"/>
          </a:xfrm>
        </p:spPr>
        <p:txBody>
          <a:bodyPr/>
          <a:lstStyle/>
          <a:p>
            <a:pPr eaLnBrk="1" hangingPunct="1"/>
            <a:r>
              <a:rPr lang="en-US" altLang="en-US" sz="2400" smtClean="0"/>
              <a:t>Removal of vegetation which has been determined to be a safety hazard, destroyed or damaged beyond saving by natural causes</a:t>
            </a:r>
          </a:p>
          <a:p>
            <a:pPr eaLnBrk="1" hangingPunct="1"/>
            <a:r>
              <a:rPr lang="en-US" altLang="en-US" sz="2400" smtClean="0"/>
              <a:t>Removal of vegetation upon any detached single family residential lot or parcel of land having an area of one acres or less except removal of protected vegetation or native vegetation 24 inches or greater DBH (diameter at breast height)</a:t>
            </a:r>
          </a:p>
          <a:p>
            <a:pPr eaLnBrk="1" hangingPunct="1"/>
            <a:r>
              <a:rPr lang="en-US" altLang="en-US" sz="2400" smtClean="0"/>
              <a:t>Removal or alteration of any non-native vegetation</a:t>
            </a:r>
          </a:p>
        </p:txBody>
      </p:sp>
      <p:pic>
        <p:nvPicPr>
          <p:cNvPr id="25604" name="Picture 7" descr="C:\Program Files\Microsoft Office\Clipart\corpmm\Motion\AG00630_.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381000"/>
            <a:ext cx="16541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Audio 1">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cSld>
  <p:clrMapOvr>
    <a:masterClrMapping/>
  </p:clrMapOvr>
  <p:transition spd="slow" advTm="1731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838200"/>
            <a:ext cx="8001000" cy="1143000"/>
          </a:xfrm>
        </p:spPr>
        <p:txBody>
          <a:bodyPr/>
          <a:lstStyle/>
          <a:p>
            <a:pPr eaLnBrk="1" hangingPunct="1"/>
            <a:r>
              <a:rPr lang="en-US" altLang="en-US" sz="2800" smtClean="0"/>
              <a:t>Vegetation Protection Standards During the Duration of an Approved Notice of Vegetation Removal</a:t>
            </a:r>
          </a:p>
        </p:txBody>
      </p:sp>
      <p:sp>
        <p:nvSpPr>
          <p:cNvPr id="27651" name="Rectangle 3"/>
          <p:cNvSpPr>
            <a:spLocks noGrp="1" noChangeArrowheads="1"/>
          </p:cNvSpPr>
          <p:nvPr>
            <p:ph type="body" sz="half" idx="1"/>
          </p:nvPr>
        </p:nvSpPr>
        <p:spPr>
          <a:xfrm>
            <a:off x="914400" y="2362200"/>
            <a:ext cx="6705600" cy="4114800"/>
          </a:xfrm>
        </p:spPr>
        <p:txBody>
          <a:bodyPr/>
          <a:lstStyle/>
          <a:p>
            <a:pPr eaLnBrk="1" hangingPunct="1"/>
            <a:r>
              <a:rPr lang="en-US" altLang="en-US" sz="2400" dirty="0" smtClean="0"/>
              <a:t>Protective barriers constructed of metal, wood, safety fencing or other durable material must be placed and maintained around the perimeter of protected vegetation, wetlands, shoreline buffer zones, and as otherwise specified in special conditions of issued permit</a:t>
            </a:r>
          </a:p>
          <a:p>
            <a:pPr eaLnBrk="1" hangingPunct="1"/>
            <a:r>
              <a:rPr lang="en-US" altLang="en-US" sz="2400" dirty="0" smtClean="0"/>
              <a:t>THESE BARRICADES MUST BE INSTALLED PRIOR TO ANY CONSTRUCTION ACTIVITY</a:t>
            </a:r>
          </a:p>
        </p:txBody>
      </p:sp>
      <p:pic>
        <p:nvPicPr>
          <p:cNvPr id="27652" name="Picture 8" descr="http://tbn3.google.com/images?q=tbn:jTbP0CYHctEXMM:http://www.state.sc.us/forest/urbanpro.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648200"/>
            <a:ext cx="231457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Audio 1">
            <a:hlinkClick r:id="" action="ppaction://media"/>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04238" y="6218238"/>
            <a:ext cx="487362" cy="487362"/>
          </a:xfrm>
          <a:prstGeom prst="rect">
            <a:avLst/>
          </a:prstGeom>
        </p:spPr>
      </p:pic>
    </p:spTree>
  </p:cSld>
  <p:clrMapOvr>
    <a:masterClrMapping/>
  </p:clrMapOvr>
  <p:transition spd="slow" advTm="2148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0" y="533400"/>
            <a:ext cx="8001000" cy="1143000"/>
          </a:xfrm>
        </p:spPr>
        <p:txBody>
          <a:bodyPr/>
          <a:lstStyle/>
          <a:p>
            <a:pPr eaLnBrk="1" hangingPunct="1"/>
            <a:r>
              <a:rPr lang="en-US" altLang="en-US" smtClean="0"/>
              <a:t>Protection Standards Continued…</a:t>
            </a:r>
          </a:p>
        </p:txBody>
      </p:sp>
      <p:sp>
        <p:nvSpPr>
          <p:cNvPr id="29699" name="Rectangle 3"/>
          <p:cNvSpPr>
            <a:spLocks noGrp="1" noChangeArrowheads="1"/>
          </p:cNvSpPr>
          <p:nvPr>
            <p:ph type="body" sz="half" idx="1"/>
          </p:nvPr>
        </p:nvSpPr>
        <p:spPr>
          <a:xfrm>
            <a:off x="685800" y="2286000"/>
            <a:ext cx="8001000" cy="3886200"/>
          </a:xfrm>
        </p:spPr>
        <p:txBody>
          <a:bodyPr/>
          <a:lstStyle/>
          <a:p>
            <a:pPr eaLnBrk="1" hangingPunct="1"/>
            <a:r>
              <a:rPr lang="en-US" altLang="en-US" sz="2400" smtClean="0"/>
              <a:t>The entire vegetation preservation area must be maintained in its natural state. This means:</a:t>
            </a:r>
          </a:p>
          <a:p>
            <a:pPr lvl="1" eaLnBrk="1" hangingPunct="1"/>
            <a:r>
              <a:rPr lang="en-US" altLang="en-US" sz="2000" smtClean="0"/>
              <a:t>No grade changes or excavation of any sort may be made within the vegetation preservation area</a:t>
            </a:r>
          </a:p>
          <a:p>
            <a:pPr lvl="1" eaLnBrk="1" hangingPunct="1"/>
            <a:r>
              <a:rPr lang="en-US" altLang="en-US" sz="2000" smtClean="0"/>
              <a:t>No soil shall be removed from within the preservation area</a:t>
            </a:r>
          </a:p>
          <a:p>
            <a:pPr lvl="1" eaLnBrk="1" hangingPunct="1"/>
            <a:r>
              <a:rPr lang="en-US" altLang="en-US" sz="2000" smtClean="0"/>
              <a:t>No fill material, construction material, concrete, paint, or other foreign materials may be stored in preservation area</a:t>
            </a:r>
          </a:p>
          <a:p>
            <a:pPr lvl="1" eaLnBrk="1" hangingPunct="1"/>
            <a:r>
              <a:rPr lang="en-US" altLang="en-US" sz="2000" smtClean="0"/>
              <a:t>Any equipment, including passenger vehicles, shall not be driven, parked, or stored within preservation area</a:t>
            </a:r>
          </a:p>
        </p:txBody>
      </p:sp>
      <p:pic>
        <p:nvPicPr>
          <p:cNvPr id="29700" name="Picture 5" descr="C:\Program Files\Microsoft Office\Clipart\standard\stddir1\BD05189_.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5311775"/>
            <a:ext cx="19812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Audio 1">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cSld>
  <p:clrMapOvr>
    <a:masterClrMapping/>
  </p:clrMapOvr>
  <p:transition spd="slow" advTm="1922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Vegetation Protection Standards Continued …</a:t>
            </a:r>
          </a:p>
        </p:txBody>
      </p:sp>
      <p:sp>
        <p:nvSpPr>
          <p:cNvPr id="31747" name="Rectangle 3"/>
          <p:cNvSpPr>
            <a:spLocks noGrp="1" noChangeArrowheads="1"/>
          </p:cNvSpPr>
          <p:nvPr>
            <p:ph type="body" sz="half" idx="1"/>
          </p:nvPr>
        </p:nvSpPr>
        <p:spPr>
          <a:xfrm>
            <a:off x="914400" y="2819400"/>
            <a:ext cx="6172200" cy="3733800"/>
          </a:xfrm>
        </p:spPr>
        <p:txBody>
          <a:bodyPr/>
          <a:lstStyle/>
          <a:p>
            <a:pPr eaLnBrk="1" hangingPunct="1"/>
            <a:r>
              <a:rPr lang="en-US" altLang="en-US" sz="2400" dirty="0" smtClean="0"/>
              <a:t>NATIVE VEGETATION DESTROYED OR DAMAGED AS PART OF THE DEVELOPMENT OF A SITE SHALL BE REPLACED AT A RATIO OF 4:1</a:t>
            </a:r>
          </a:p>
        </p:txBody>
      </p:sp>
      <p:pic>
        <p:nvPicPr>
          <p:cNvPr id="31748" name="Picture 5" descr="C:\Program Files\Microsoft Office\Clipart\homeanim\j0076207.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895600"/>
            <a:ext cx="24828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Audio 1">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cSld>
  <p:clrMapOvr>
    <a:masterClrMapping/>
  </p:clrMapOvr>
  <p:transition spd="slow" advTm="1802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Questions</a:t>
            </a:r>
          </a:p>
        </p:txBody>
      </p:sp>
      <p:sp>
        <p:nvSpPr>
          <p:cNvPr id="33795" name="Rectangle 3"/>
          <p:cNvSpPr>
            <a:spLocks noGrp="1" noChangeArrowheads="1"/>
          </p:cNvSpPr>
          <p:nvPr>
            <p:ph type="body" sz="half" idx="1"/>
          </p:nvPr>
        </p:nvSpPr>
        <p:spPr>
          <a:xfrm>
            <a:off x="838200" y="2667000"/>
            <a:ext cx="5181600" cy="3733800"/>
          </a:xfrm>
        </p:spPr>
        <p:txBody>
          <a:bodyPr/>
          <a:lstStyle/>
          <a:p>
            <a:pPr eaLnBrk="1" hangingPunct="1"/>
            <a:r>
              <a:rPr lang="en-US" altLang="en-US" sz="2400" smtClean="0"/>
              <a:t>If you have any questions please contact the Environmental Resources Department @ </a:t>
            </a:r>
          </a:p>
          <a:p>
            <a:pPr eaLnBrk="1" hangingPunct="1">
              <a:buFont typeface="Wingdings" panose="05000000000000000000" pitchFamily="2" charset="2"/>
              <a:buNone/>
            </a:pPr>
            <a:r>
              <a:rPr lang="en-US" altLang="en-US" sz="2400" smtClean="0"/>
              <a:t> 	(772) 462-2526</a:t>
            </a:r>
          </a:p>
        </p:txBody>
      </p:sp>
      <p:pic>
        <p:nvPicPr>
          <p:cNvPr id="33796" name="Picture 6" descr="C:\Program Files\Microsoft Office\Clipart\homeanim\AG00007_.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80075" y="3124200"/>
            <a:ext cx="2881313"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descr="http://tbn2.google.com/images?q=tbn:KQSSs89jQwI21M:http://www.promotionalpro.com/blog/media/questions.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11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Audio 1">
            <a:hlinkClick r:id="" action="ppaction://media"/>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04238" y="6218238"/>
            <a:ext cx="487362" cy="487362"/>
          </a:xfrm>
          <a:prstGeom prst="rect">
            <a:avLst/>
          </a:prstGeom>
        </p:spPr>
      </p:pic>
    </p:spTree>
  </p:cSld>
  <p:clrMapOvr>
    <a:masterClrMapping/>
  </p:clrMapOvr>
  <p:transition spd="slow" advTm="1321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762000"/>
            <a:ext cx="8229600" cy="1143000"/>
          </a:xfrm>
        </p:spPr>
        <p:txBody>
          <a:bodyPr/>
          <a:lstStyle/>
          <a:p>
            <a:pPr eaLnBrk="1" hangingPunct="1"/>
            <a:r>
              <a:rPr lang="en-US" altLang="en-US" smtClean="0"/>
              <a:t>When Do I Need to Fill Out a Notice of Vegetation Removal Application?</a:t>
            </a:r>
          </a:p>
        </p:txBody>
      </p:sp>
      <p:sp>
        <p:nvSpPr>
          <p:cNvPr id="4099" name="Rectangle 3"/>
          <p:cNvSpPr>
            <a:spLocks noGrp="1" noChangeArrowheads="1"/>
          </p:cNvSpPr>
          <p:nvPr>
            <p:ph type="body" sz="half" idx="1"/>
          </p:nvPr>
        </p:nvSpPr>
        <p:spPr>
          <a:xfrm>
            <a:off x="914400" y="2362200"/>
            <a:ext cx="7239000" cy="4191000"/>
          </a:xfrm>
        </p:spPr>
        <p:txBody>
          <a:bodyPr/>
          <a:lstStyle/>
          <a:p>
            <a:pPr eaLnBrk="1" hangingPunct="1">
              <a:defRPr/>
            </a:pPr>
            <a:r>
              <a:rPr lang="en-US" altLang="en-US" sz="2000" dirty="0" smtClean="0"/>
              <a:t>According to the SLC Land Development Code Section 6.00.03.A:</a:t>
            </a:r>
          </a:p>
          <a:p>
            <a:pPr eaLnBrk="1" hangingPunct="1">
              <a:buFont typeface="Wingdings" panose="05000000000000000000" pitchFamily="2" charset="2"/>
              <a:buNone/>
              <a:defRPr/>
            </a:pPr>
            <a:r>
              <a:rPr lang="en-US" altLang="en-US" sz="2000" b="1" dirty="0" smtClean="0"/>
              <a:t>   “No person shall conduct any vegetation removal activities from or on any lot or parcel of land or portion thereof in the unincorporated area of St. Lucie county without first obtaining a Notice of Vegetation Removal”</a:t>
            </a:r>
          </a:p>
          <a:p>
            <a:pPr eaLnBrk="1" hangingPunct="1">
              <a:defRPr/>
            </a:pPr>
            <a:r>
              <a:rPr lang="en-US" altLang="en-US" sz="2000" b="1" dirty="0" smtClean="0"/>
              <a:t>In other words </a:t>
            </a:r>
            <a:r>
              <a:rPr lang="en-US" altLang="en-US" sz="2000" b="1" u="sng" dirty="0" smtClean="0">
                <a:effectLst>
                  <a:outerShdw blurRad="38100" dist="38100" dir="2700000" algn="tl">
                    <a:srgbClr val="000000">
                      <a:alpha val="43137"/>
                    </a:srgbClr>
                  </a:outerShdw>
                </a:effectLst>
              </a:rPr>
              <a:t>anytime you are removing vegetation</a:t>
            </a:r>
            <a:r>
              <a:rPr lang="en-US" altLang="en-US" sz="2000" b="1" dirty="0" smtClean="0"/>
              <a:t> that is not:</a:t>
            </a:r>
          </a:p>
          <a:p>
            <a:pPr lvl="1" eaLnBrk="1" hangingPunct="1">
              <a:defRPr/>
            </a:pPr>
            <a:r>
              <a:rPr lang="en-US" altLang="en-US" sz="1800" b="1" dirty="0" smtClean="0"/>
              <a:t>Maintenance of a government park or preserve</a:t>
            </a:r>
          </a:p>
          <a:p>
            <a:pPr lvl="1" eaLnBrk="1" hangingPunct="1">
              <a:defRPr/>
            </a:pPr>
            <a:r>
              <a:rPr lang="en-US" altLang="en-US" sz="1800" b="1" u="sng" dirty="0" smtClean="0"/>
              <a:t>Existing</a:t>
            </a:r>
            <a:r>
              <a:rPr lang="en-US" altLang="en-US" sz="1800" b="1" dirty="0" smtClean="0"/>
              <a:t> “bona fide agricultural” activities</a:t>
            </a:r>
          </a:p>
          <a:p>
            <a:pPr lvl="1" eaLnBrk="1" hangingPunct="1">
              <a:defRPr/>
            </a:pPr>
            <a:r>
              <a:rPr lang="en-US" altLang="en-US" sz="1800" b="1" dirty="0" smtClean="0"/>
              <a:t>Routine landscape maintenance</a:t>
            </a:r>
          </a:p>
          <a:p>
            <a:pPr eaLnBrk="1" hangingPunct="1">
              <a:buFont typeface="Wingdings" panose="05000000000000000000" pitchFamily="2" charset="2"/>
              <a:buNone/>
              <a:defRPr/>
            </a:pPr>
            <a:endParaRPr lang="en-US" altLang="en-US" sz="2400" b="1" dirty="0" smtClean="0"/>
          </a:p>
        </p:txBody>
      </p:sp>
      <p:pic>
        <p:nvPicPr>
          <p:cNvPr id="7172" name="Picture 5" descr="C:\Program Files\Microsoft Office\Clipart\smbusbas\BD20010_.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5127625"/>
            <a:ext cx="23622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Audio 3">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cSld>
  <p:clrMapOvr>
    <a:masterClrMapping/>
  </p:clrMapOvr>
  <p:transition spd="slow" advTm="3107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Why Is This Necessary ?</a:t>
            </a:r>
          </a:p>
        </p:txBody>
      </p:sp>
      <p:sp>
        <p:nvSpPr>
          <p:cNvPr id="9219" name="Text Placeholder 2"/>
          <p:cNvSpPr>
            <a:spLocks noGrp="1"/>
          </p:cNvSpPr>
          <p:nvPr>
            <p:ph type="body" sz="half" idx="1"/>
          </p:nvPr>
        </p:nvSpPr>
        <p:spPr>
          <a:xfrm>
            <a:off x="914400" y="2590800"/>
            <a:ext cx="6781800" cy="3733800"/>
          </a:xfrm>
        </p:spPr>
        <p:txBody>
          <a:bodyPr/>
          <a:lstStyle/>
          <a:p>
            <a:pPr eaLnBrk="1" hangingPunct="1"/>
            <a:r>
              <a:rPr lang="en-US" altLang="en-US" smtClean="0"/>
              <a:t>Land Development Code Compliance</a:t>
            </a:r>
          </a:p>
          <a:p>
            <a:pPr eaLnBrk="1" hangingPunct="1"/>
            <a:r>
              <a:rPr lang="en-US" altLang="en-US" smtClean="0"/>
              <a:t>Gives staff the opportunity to educate the land owner on the native plants existing and the benefit of preserving existing vegetation</a:t>
            </a:r>
          </a:p>
          <a:p>
            <a:pPr eaLnBrk="1" hangingPunct="1"/>
            <a:r>
              <a:rPr lang="en-US" altLang="en-US" smtClean="0"/>
              <a:t>Allows staff to inspect the property for listed species and wetlands</a:t>
            </a:r>
          </a:p>
        </p:txBody>
      </p:sp>
      <p:pic>
        <p:nvPicPr>
          <p:cNvPr id="9220" name="Picture 2" descr="http://tbn3.google.com/images?q=tbn:OawHMYO2jq4yhM:http://school.discoveryeducation.com/clipart/images/arborday.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5394325"/>
            <a:ext cx="1828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http://tbn0.google.com/images?q=tbn:wIi0fX2H21DTIM:http://confluence.aserver.com/download/attachments/1706536/greenenergy.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715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Audio 3">
            <a:hlinkClick r:id="" action="ppaction://media"/>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04238" y="6218238"/>
            <a:ext cx="487362" cy="487362"/>
          </a:xfrm>
          <a:prstGeom prst="rect">
            <a:avLst/>
          </a:prstGeom>
        </p:spPr>
      </p:pic>
    </p:spTree>
  </p:cSld>
  <p:clrMapOvr>
    <a:masterClrMapping/>
  </p:clrMapOvr>
  <p:transition spd="slow" advTm="2744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533400"/>
            <a:ext cx="8001000" cy="1143000"/>
          </a:xfrm>
        </p:spPr>
        <p:txBody>
          <a:bodyPr/>
          <a:lstStyle/>
          <a:p>
            <a:pPr eaLnBrk="1" hangingPunct="1"/>
            <a:r>
              <a:rPr lang="en-US" altLang="en-US" smtClean="0"/>
              <a:t>Where Do I Get The Application?</a:t>
            </a:r>
          </a:p>
        </p:txBody>
      </p:sp>
      <p:sp>
        <p:nvSpPr>
          <p:cNvPr id="11267" name="Rectangle 3"/>
          <p:cNvSpPr>
            <a:spLocks noGrp="1" noChangeArrowheads="1"/>
          </p:cNvSpPr>
          <p:nvPr>
            <p:ph type="body" sz="half" idx="1"/>
          </p:nvPr>
        </p:nvSpPr>
        <p:spPr>
          <a:xfrm>
            <a:off x="914400" y="2362200"/>
            <a:ext cx="7162800" cy="4267200"/>
          </a:xfrm>
        </p:spPr>
        <p:txBody>
          <a:bodyPr/>
          <a:lstStyle/>
          <a:p>
            <a:pPr eaLnBrk="1" hangingPunct="1"/>
            <a:r>
              <a:rPr lang="en-US" altLang="en-US" sz="2400" smtClean="0"/>
              <a:t>Vegetation Removal Applications may be obtained online at:</a:t>
            </a:r>
          </a:p>
          <a:p>
            <a:pPr eaLnBrk="1" hangingPunct="1">
              <a:buFont typeface="Wingdings" panose="05000000000000000000" pitchFamily="2" charset="2"/>
              <a:buNone/>
            </a:pPr>
            <a:r>
              <a:rPr lang="en-US" altLang="en-US" sz="2400" smtClean="0"/>
              <a:t>             </a:t>
            </a:r>
            <a:r>
              <a:rPr lang="en-US" altLang="en-US" sz="2400" smtClean="0">
                <a:hlinkClick r:id="rId5"/>
              </a:rPr>
              <a:t>http://www.stlucieco.org/erd/</a:t>
            </a:r>
            <a:endParaRPr lang="en-US" altLang="en-US" sz="2400" smtClean="0"/>
          </a:p>
          <a:p>
            <a:pPr eaLnBrk="1" hangingPunct="1"/>
            <a:r>
              <a:rPr lang="en-US" altLang="en-US" sz="2400" smtClean="0"/>
              <a:t>Hard copies may be requested from SLC Environmental Resources Department </a:t>
            </a:r>
          </a:p>
          <a:p>
            <a:pPr eaLnBrk="1" hangingPunct="1"/>
            <a:r>
              <a:rPr lang="en-US" altLang="en-US" sz="2400" smtClean="0"/>
              <a:t>Mail To:</a:t>
            </a:r>
          </a:p>
          <a:p>
            <a:pPr eaLnBrk="1" hangingPunct="1">
              <a:buFont typeface="Wingdings" panose="05000000000000000000" pitchFamily="2" charset="2"/>
              <a:buNone/>
            </a:pPr>
            <a:r>
              <a:rPr lang="en-US" altLang="en-US" sz="2400" smtClean="0"/>
              <a:t>	2300 Virginia Ave.</a:t>
            </a:r>
          </a:p>
          <a:p>
            <a:pPr eaLnBrk="1" hangingPunct="1">
              <a:buFont typeface="Wingdings" panose="05000000000000000000" pitchFamily="2" charset="2"/>
              <a:buNone/>
            </a:pPr>
            <a:r>
              <a:rPr lang="en-US" altLang="en-US" sz="2400" smtClean="0"/>
              <a:t>	Ft. Pierce, Florida 34982</a:t>
            </a:r>
          </a:p>
          <a:p>
            <a:pPr eaLnBrk="1" hangingPunct="1"/>
            <a:r>
              <a:rPr lang="en-US" altLang="en-US" sz="2400" smtClean="0"/>
              <a:t>Fax: 772-462-1684</a:t>
            </a:r>
          </a:p>
          <a:p>
            <a:pPr eaLnBrk="1" hangingPunct="1"/>
            <a:r>
              <a:rPr lang="en-US" altLang="en-US" sz="2400" smtClean="0"/>
              <a:t>E-mail: environmentalresources@stlucieco.org</a:t>
            </a:r>
          </a:p>
        </p:txBody>
      </p:sp>
      <p:pic>
        <p:nvPicPr>
          <p:cNvPr id="11268" name="Picture 7" descr="C:\Program Files\Microsoft Office\Clipart\smbusbas\BS00094_.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7600" y="2438400"/>
            <a:ext cx="1157288"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descr="C:\Program Files\Microsoft Office\Clipart\homeanim\BD13633_.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93025" y="4096544"/>
            <a:ext cx="811213"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Audio 1">
            <a:hlinkClick r:id="" action="ppaction://media"/>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04238" y="6218238"/>
            <a:ext cx="487362" cy="487362"/>
          </a:xfrm>
          <a:prstGeom prst="rect">
            <a:avLst/>
          </a:prstGeom>
        </p:spPr>
      </p:pic>
    </p:spTree>
  </p:cSld>
  <p:clrMapOvr>
    <a:masterClrMapping/>
  </p:clrMapOvr>
  <p:transition spd="slow" advTm="1281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533400"/>
            <a:ext cx="8001000" cy="1143000"/>
          </a:xfrm>
        </p:spPr>
        <p:txBody>
          <a:bodyPr/>
          <a:lstStyle/>
          <a:p>
            <a:pPr eaLnBrk="1" hangingPunct="1"/>
            <a:r>
              <a:rPr lang="en-US" altLang="en-US" smtClean="0"/>
              <a:t>Filling Out The Application </a:t>
            </a:r>
          </a:p>
        </p:txBody>
      </p:sp>
      <p:sp>
        <p:nvSpPr>
          <p:cNvPr id="13315" name="Rectangle 3"/>
          <p:cNvSpPr>
            <a:spLocks noGrp="1" noChangeArrowheads="1"/>
          </p:cNvSpPr>
          <p:nvPr>
            <p:ph type="body" sz="half" idx="1"/>
          </p:nvPr>
        </p:nvSpPr>
        <p:spPr>
          <a:xfrm>
            <a:off x="762000" y="2286000"/>
            <a:ext cx="5029200" cy="4343400"/>
          </a:xfrm>
        </p:spPr>
        <p:txBody>
          <a:bodyPr/>
          <a:lstStyle/>
          <a:p>
            <a:pPr eaLnBrk="1" hangingPunct="1"/>
            <a:r>
              <a:rPr lang="en-US" altLang="en-US" sz="2400" smtClean="0"/>
              <a:t>Per SLC LDC 11.05.06C:</a:t>
            </a:r>
          </a:p>
          <a:p>
            <a:pPr eaLnBrk="1" hangingPunct="1">
              <a:buFont typeface="Wingdings" panose="05000000000000000000" pitchFamily="2" charset="2"/>
              <a:buNone/>
            </a:pPr>
            <a:r>
              <a:rPr lang="en-US" altLang="en-US" sz="2400" smtClean="0"/>
              <a:t>	All sections of the application must be filled out.</a:t>
            </a:r>
          </a:p>
          <a:p>
            <a:pPr eaLnBrk="1" hangingPunct="1">
              <a:buFont typeface="Wingdings" panose="05000000000000000000" pitchFamily="2" charset="2"/>
              <a:buNone/>
            </a:pPr>
            <a:r>
              <a:rPr lang="en-US" altLang="en-US" sz="2400" smtClean="0"/>
              <a:t>	</a:t>
            </a:r>
            <a:r>
              <a:rPr lang="en-US" altLang="en-US" sz="2000" b="1" u="sng" smtClean="0"/>
              <a:t>INCOMPLETE APPLICATIONS WILL NOT BE PROCESSED AND WILL BE RETURNED TO THE APPLICANT</a:t>
            </a:r>
          </a:p>
          <a:p>
            <a:pPr eaLnBrk="1" hangingPunct="1"/>
            <a:r>
              <a:rPr lang="en-US" altLang="en-US" sz="2400" smtClean="0"/>
              <a:t>Be sure to include:</a:t>
            </a:r>
          </a:p>
          <a:p>
            <a:pPr lvl="1" eaLnBrk="1" hangingPunct="1"/>
            <a:r>
              <a:rPr lang="en-US" altLang="en-US" sz="2000" smtClean="0"/>
              <a:t>	Correct contact information</a:t>
            </a:r>
          </a:p>
          <a:p>
            <a:pPr lvl="1" eaLnBrk="1" hangingPunct="1"/>
            <a:r>
              <a:rPr lang="en-US" altLang="en-US" sz="2000" smtClean="0"/>
              <a:t>  Notarized signature the last page</a:t>
            </a:r>
          </a:p>
          <a:p>
            <a:pPr lvl="1" eaLnBrk="1" hangingPunct="1"/>
            <a:r>
              <a:rPr lang="en-US" altLang="en-US" sz="2000" smtClean="0"/>
              <a:t>	A brief description of the proposed </a:t>
            </a:r>
          </a:p>
          <a:p>
            <a:pPr lvl="1" eaLnBrk="1" hangingPunct="1">
              <a:buFontTx/>
              <a:buNone/>
            </a:pPr>
            <a:r>
              <a:rPr lang="en-US" altLang="en-US" sz="2000" smtClean="0"/>
              <a:t>      development activity </a:t>
            </a:r>
          </a:p>
          <a:p>
            <a:pPr lvl="1" eaLnBrk="1" hangingPunct="1">
              <a:buFontTx/>
              <a:buNone/>
            </a:pPr>
            <a:r>
              <a:rPr lang="en-US" altLang="en-US" sz="2000" smtClean="0"/>
              <a:t>	</a:t>
            </a:r>
          </a:p>
        </p:txBody>
      </p:sp>
      <p:pic>
        <p:nvPicPr>
          <p:cNvPr id="13316" name="Picture 8" descr="C:\Program Files\Microsoft Office\Clipart\standard\stddir3\PE01690_.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685800"/>
            <a:ext cx="1905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Online Image Placeholder 4"/>
          <p:cNvPicPr>
            <a:picLocks noGrp="1" noChangeAspect="1"/>
          </p:cNvPicPr>
          <p:nvPr>
            <p:ph type="clipArt" sz="half" idx="2"/>
          </p:nvPr>
        </p:nvPicPr>
        <p:blipFill>
          <a:blip r:embed="rId6">
            <a:extLst>
              <a:ext uri="{28A0092B-C50C-407E-A947-70E740481C1C}">
                <a14:useLocalDpi xmlns:a14="http://schemas.microsoft.com/office/drawing/2010/main" val="0"/>
              </a:ext>
            </a:extLst>
          </a:blip>
          <a:srcRect/>
          <a:stretch>
            <a:fillRect/>
          </a:stretch>
        </p:blipFill>
        <p:spPr>
          <a:xfrm>
            <a:off x="5791200" y="2408238"/>
            <a:ext cx="2714625" cy="4076700"/>
          </a:xfrm>
        </p:spPr>
      </p:pic>
      <p:pic>
        <p:nvPicPr>
          <p:cNvPr id="13318" name="Audio 5">
            <a:hlinkClick r:id="" action="ppaction://media"/>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04238" y="6218238"/>
            <a:ext cx="487362" cy="487362"/>
          </a:xfrm>
          <a:prstGeom prst="rect">
            <a:avLst/>
          </a:prstGeom>
        </p:spPr>
      </p:pic>
    </p:spTree>
  </p:cSld>
  <p:clrMapOvr>
    <a:masterClrMapping/>
  </p:clrMapOvr>
  <p:transition spd="slow" advTm="2000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533400"/>
            <a:ext cx="8001000" cy="1143000"/>
          </a:xfrm>
        </p:spPr>
        <p:txBody>
          <a:bodyPr/>
          <a:lstStyle/>
          <a:p>
            <a:pPr eaLnBrk="1" hangingPunct="1"/>
            <a:r>
              <a:rPr lang="en-US" altLang="en-US" smtClean="0"/>
              <a:t>Filling Out The Application </a:t>
            </a:r>
          </a:p>
        </p:txBody>
      </p:sp>
      <p:sp>
        <p:nvSpPr>
          <p:cNvPr id="15363" name="Rectangle 3"/>
          <p:cNvSpPr>
            <a:spLocks noGrp="1" noChangeArrowheads="1"/>
          </p:cNvSpPr>
          <p:nvPr>
            <p:ph type="body" sz="half" idx="1"/>
          </p:nvPr>
        </p:nvSpPr>
        <p:spPr>
          <a:xfrm>
            <a:off x="762000" y="2286000"/>
            <a:ext cx="5029200" cy="4343400"/>
          </a:xfrm>
        </p:spPr>
        <p:txBody>
          <a:bodyPr/>
          <a:lstStyle/>
          <a:p>
            <a:pPr eaLnBrk="1" hangingPunct="1"/>
            <a:r>
              <a:rPr lang="en-US" altLang="en-US" sz="2400" smtClean="0"/>
              <a:t>Be sure to clearly identify what vegetation you plan on removing either in the field or on a plan attached to the application</a:t>
            </a:r>
          </a:p>
          <a:p>
            <a:pPr eaLnBrk="1" hangingPunct="1"/>
            <a:r>
              <a:rPr lang="en-US" altLang="en-US" sz="2400" smtClean="0"/>
              <a:t>Clearly identify the reason for the requested vegetation removal (Is it a hazard? Is it in the way of proposed construction? Is it an exotic invasive species?)</a:t>
            </a:r>
            <a:endParaRPr lang="en-US" altLang="en-US" sz="2000" smtClean="0"/>
          </a:p>
          <a:p>
            <a:pPr lvl="1" eaLnBrk="1" hangingPunct="1">
              <a:buFontTx/>
              <a:buNone/>
            </a:pPr>
            <a:r>
              <a:rPr lang="en-US" altLang="en-US" sz="2000" smtClean="0"/>
              <a:t>	</a:t>
            </a:r>
          </a:p>
        </p:txBody>
      </p:sp>
      <p:pic>
        <p:nvPicPr>
          <p:cNvPr id="15364" name="Picture 8" descr="C:\Program Files\Microsoft Office\Clipart\standard\stddir3\PE01690_.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685800"/>
            <a:ext cx="1905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Online Image Placeholder 4"/>
          <p:cNvPicPr>
            <a:picLocks noGrp="1" noChangeAspect="1"/>
          </p:cNvPicPr>
          <p:nvPr>
            <p:ph type="clipArt" sz="half" idx="2"/>
          </p:nvPr>
        </p:nvPicPr>
        <p:blipFill>
          <a:blip r:embed="rId6">
            <a:extLst>
              <a:ext uri="{28A0092B-C50C-407E-A947-70E740481C1C}">
                <a14:useLocalDpi xmlns:a14="http://schemas.microsoft.com/office/drawing/2010/main" val="0"/>
              </a:ext>
            </a:extLst>
          </a:blip>
          <a:srcRect/>
          <a:stretch>
            <a:fillRect/>
          </a:stretch>
        </p:blipFill>
        <p:spPr>
          <a:xfrm>
            <a:off x="5791200" y="2408238"/>
            <a:ext cx="2714625" cy="4076700"/>
          </a:xfrm>
        </p:spPr>
      </p:pic>
      <p:pic>
        <p:nvPicPr>
          <p:cNvPr id="15366" name="Audio 1">
            <a:hlinkClick r:id="" action="ppaction://media"/>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04238" y="6218238"/>
            <a:ext cx="487362" cy="487362"/>
          </a:xfrm>
          <a:prstGeom prst="rect">
            <a:avLst/>
          </a:prstGeom>
        </p:spPr>
      </p:pic>
    </p:spTree>
  </p:cSld>
  <p:clrMapOvr>
    <a:masterClrMapping/>
  </p:clrMapOvr>
  <p:transition spd="slow" advTm="2323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77462" y="1143000"/>
            <a:ext cx="8001000" cy="609600"/>
          </a:xfrm>
        </p:spPr>
        <p:txBody>
          <a:bodyPr/>
          <a:lstStyle/>
          <a:p>
            <a:pPr eaLnBrk="1" hangingPunct="1"/>
            <a:r>
              <a:rPr lang="en-US" altLang="en-US" dirty="0" smtClean="0"/>
              <a:t>License Contractors	</a:t>
            </a:r>
          </a:p>
        </p:txBody>
      </p:sp>
      <p:sp>
        <p:nvSpPr>
          <p:cNvPr id="9219" name="Rectangle 3"/>
          <p:cNvSpPr>
            <a:spLocks noGrp="1" noChangeArrowheads="1"/>
          </p:cNvSpPr>
          <p:nvPr>
            <p:ph type="body" sz="half" idx="1"/>
          </p:nvPr>
        </p:nvSpPr>
        <p:spPr>
          <a:xfrm>
            <a:off x="884840" y="2362200"/>
            <a:ext cx="8001000" cy="3733800"/>
          </a:xfrm>
        </p:spPr>
        <p:txBody>
          <a:bodyPr/>
          <a:lstStyle/>
          <a:p>
            <a:pPr eaLnBrk="1" hangingPunct="1">
              <a:defRPr/>
            </a:pPr>
            <a:r>
              <a:rPr lang="en-US" altLang="en-US" sz="1800" dirty="0" smtClean="0"/>
              <a:t>Per SLC CODE OF ORDINANCE SECTION 10 Article II:</a:t>
            </a:r>
          </a:p>
          <a:p>
            <a:pPr eaLnBrk="1" hangingPunct="1">
              <a:defRPr/>
            </a:pPr>
            <a:r>
              <a:rPr lang="en-US" altLang="en-US" sz="1800" dirty="0" smtClean="0"/>
              <a:t>10-19 </a:t>
            </a:r>
            <a:r>
              <a:rPr lang="en-US" sz="1800" dirty="0"/>
              <a:t>It is the intent of the board of county commissioners to protect the health, safety, and welfare of the residents of the county through the regulation of the construction and home improvement industries</a:t>
            </a:r>
            <a:r>
              <a:rPr lang="en-US" sz="1800" dirty="0" smtClean="0"/>
              <a:t>.</a:t>
            </a:r>
          </a:p>
          <a:p>
            <a:pPr eaLnBrk="1" hangingPunct="1">
              <a:defRPr/>
            </a:pPr>
            <a:r>
              <a:rPr lang="en-US" altLang="en-US" sz="1800" dirty="0" smtClean="0"/>
              <a:t>10-56 Certificate of Competency Requirement: </a:t>
            </a:r>
            <a:r>
              <a:rPr lang="en-US" sz="1800" dirty="0" smtClean="0"/>
              <a:t>Any </a:t>
            </a:r>
            <a:r>
              <a:rPr lang="en-US" sz="1800" dirty="0"/>
              <a:t>person, other than a certified contractor as defined in this article, desiring to engage in or work at the business or occupation of contractor, as defined in this article, in the unincorporated areas of the county shall not engage in said occupation or business until such person has first obtained a certificate of competency as provided in this division, and has registered in the proper classification with the state department of business and professional regulation pursuant to the provisions of F.S. </a:t>
            </a:r>
            <a:r>
              <a:rPr lang="en-US" sz="1800" dirty="0" smtClean="0"/>
              <a:t>Ch</a:t>
            </a:r>
            <a:r>
              <a:rPr lang="en-US" sz="1800" dirty="0"/>
              <a:t>. </a:t>
            </a:r>
            <a:r>
              <a:rPr lang="en-US" sz="1800" dirty="0" smtClean="0"/>
              <a:t>489</a:t>
            </a:r>
          </a:p>
          <a:p>
            <a:pPr eaLnBrk="1" hangingPunct="1">
              <a:defRPr/>
            </a:pPr>
            <a:r>
              <a:rPr lang="en-US" sz="1800" dirty="0"/>
              <a:t>A Land Clearing Contractor's scope of services is limited to the clearing of land of vegetation, the grubbing of roots, the removal of surface debris and leveling of the surface lands incidental to the land clearing action.</a:t>
            </a:r>
          </a:p>
          <a:p>
            <a:pPr eaLnBrk="1" hangingPunct="1">
              <a:defRPr/>
            </a:pPr>
            <a:endParaRPr lang="en-US" altLang="en-US" sz="1800" dirty="0"/>
          </a:p>
          <a:p>
            <a:pPr eaLnBrk="1" hangingPunct="1">
              <a:defRPr/>
            </a:pPr>
            <a:endParaRPr lang="en-US" altLang="en-US" sz="1800" dirty="0" smtClean="0"/>
          </a:p>
        </p:txBody>
      </p:sp>
      <p:pic>
        <p:nvPicPr>
          <p:cNvPr id="17414" name="Audio 1">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5746" y="290513"/>
            <a:ext cx="1822173" cy="1309687"/>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873744745"/>
      </p:ext>
    </p:extLst>
  </p:cSld>
  <p:clrMapOvr>
    <a:masterClrMapping/>
  </p:clrMapOvr>
  <p:transition spd="slow" advTm="2867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How Long Will It Take To </a:t>
            </a:r>
            <a:br>
              <a:rPr lang="en-US" altLang="en-US" smtClean="0"/>
            </a:br>
            <a:r>
              <a:rPr lang="en-US" altLang="en-US" smtClean="0"/>
              <a:t>Process My Application?</a:t>
            </a:r>
          </a:p>
        </p:txBody>
      </p:sp>
      <p:sp>
        <p:nvSpPr>
          <p:cNvPr id="9219" name="Rectangle 3"/>
          <p:cNvSpPr>
            <a:spLocks noGrp="1" noChangeArrowheads="1"/>
          </p:cNvSpPr>
          <p:nvPr>
            <p:ph type="body" sz="half" idx="1"/>
          </p:nvPr>
        </p:nvSpPr>
        <p:spPr>
          <a:xfrm>
            <a:off x="914400" y="2286000"/>
            <a:ext cx="8001000" cy="3733800"/>
          </a:xfrm>
        </p:spPr>
        <p:txBody>
          <a:bodyPr/>
          <a:lstStyle/>
          <a:p>
            <a:pPr eaLnBrk="1" hangingPunct="1">
              <a:defRPr/>
            </a:pPr>
            <a:r>
              <a:rPr lang="en-US" altLang="en-US" sz="1800" dirty="0" smtClean="0"/>
              <a:t>Per SLC LDC Section 11.05.06C:</a:t>
            </a:r>
          </a:p>
          <a:p>
            <a:pPr eaLnBrk="1" hangingPunct="1">
              <a:defRPr/>
            </a:pPr>
            <a:r>
              <a:rPr lang="en-US" altLang="en-US" sz="1800" dirty="0" smtClean="0"/>
              <a:t>A determination of completeness shall be performed within two (2) working days of submission</a:t>
            </a:r>
          </a:p>
          <a:p>
            <a:pPr eaLnBrk="1" hangingPunct="1">
              <a:defRPr/>
            </a:pPr>
            <a:r>
              <a:rPr lang="en-US" altLang="en-US" sz="1800" dirty="0" smtClean="0"/>
              <a:t>While staff always strives to review and process applications as quickly as possible, by code staff has up to twenty (20) days from receipt to review and process the application</a:t>
            </a:r>
          </a:p>
          <a:p>
            <a:pPr eaLnBrk="1" hangingPunct="1">
              <a:defRPr/>
            </a:pPr>
            <a:r>
              <a:rPr lang="en-US" altLang="en-US" sz="1800" dirty="0" smtClean="0"/>
              <a:t>If your application is submitted in conjunction with a building permit you will receive a phone call to pick up your permit/exemption when your entire permit package is ready to be picked up. All permits/exemptions associated with building permits are issued concurrently with the building permit.</a:t>
            </a:r>
          </a:p>
          <a:p>
            <a:pPr eaLnBrk="1" hangingPunct="1">
              <a:defRPr/>
            </a:pPr>
            <a:r>
              <a:rPr lang="en-US" altLang="en-US" sz="1800" dirty="0" smtClean="0"/>
              <a:t>If your application is not associated with a building permit you will receive a phone call or email directly from the Environmental Resources Department when your permit/exemption is ready to be picked up.</a:t>
            </a:r>
          </a:p>
          <a:p>
            <a:pPr marL="0" indent="0" eaLnBrk="1" hangingPunct="1">
              <a:buFont typeface="Wingdings" panose="05000000000000000000" pitchFamily="2" charset="2"/>
              <a:buNone/>
              <a:defRPr/>
            </a:pPr>
            <a:endParaRPr lang="en-US" altLang="en-US" sz="2400" dirty="0" smtClean="0"/>
          </a:p>
        </p:txBody>
      </p:sp>
      <p:pic>
        <p:nvPicPr>
          <p:cNvPr id="17412" name="Picture 5" descr="C:\Program Files\Microsoft Office\Clipart\Pub60Cor\AG00174_.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15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C:\Program Files\Microsoft Office\Clipart\standard\stddir1\BD06141_.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690563"/>
            <a:ext cx="1346200"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Audio 1">
            <a:hlinkClick r:id="" action="ppaction://media"/>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04238" y="6218238"/>
            <a:ext cx="487362" cy="487362"/>
          </a:xfrm>
          <a:prstGeom prst="rect">
            <a:avLst/>
          </a:prstGeom>
        </p:spPr>
      </p:pic>
    </p:spTree>
  </p:cSld>
  <p:clrMapOvr>
    <a:masterClrMapping/>
  </p:clrMapOvr>
  <p:transition spd="slow" advTm="47555">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Approval Criteria For Vegetation Removal Permits</a:t>
            </a:r>
          </a:p>
        </p:txBody>
      </p:sp>
      <p:sp>
        <p:nvSpPr>
          <p:cNvPr id="19459" name="Rectangle 3"/>
          <p:cNvSpPr>
            <a:spLocks noGrp="1" noChangeArrowheads="1"/>
          </p:cNvSpPr>
          <p:nvPr>
            <p:ph type="body" sz="half" idx="1"/>
          </p:nvPr>
        </p:nvSpPr>
        <p:spPr>
          <a:xfrm>
            <a:off x="914400" y="2667000"/>
            <a:ext cx="7696200" cy="3733800"/>
          </a:xfrm>
        </p:spPr>
        <p:txBody>
          <a:bodyPr/>
          <a:lstStyle/>
          <a:p>
            <a:pPr eaLnBrk="1" hangingPunct="1">
              <a:lnSpc>
                <a:spcPct val="90000"/>
              </a:lnSpc>
            </a:pPr>
            <a:r>
              <a:rPr lang="en-US" altLang="en-US" sz="2400" smtClean="0"/>
              <a:t>According to SLC Land Development Code Section 6.00.05(A), the applicant must demonstrate that the removal of the native vegetation is the minimum necessary in order to implement a Final Development Order and that reasonable efforts have been made to microsite impervious surfaces to protect native vegetation and provide details supporting why preservation of the existing native vegetation is not practically feasible and prevents the reasonable development of the site.</a:t>
            </a:r>
          </a:p>
        </p:txBody>
      </p:sp>
      <p:pic>
        <p:nvPicPr>
          <p:cNvPr id="19460" name="Audio 1">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cSld>
  <p:clrMapOvr>
    <a:masterClrMapping/>
  </p:clrMapOvr>
  <p:transition spd="slow" advTm="1288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Designs\Capsules.pot</Template>
  <TotalTime>549</TotalTime>
  <Words>1938</Words>
  <Application>Microsoft Office PowerPoint</Application>
  <PresentationFormat>On-screen Show (4:3)</PresentationFormat>
  <Paragraphs>111</Paragraphs>
  <Slides>16</Slides>
  <Notes>16</Notes>
  <HiddenSlides>0</HiddenSlides>
  <MMClips>16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Wingdings</vt:lpstr>
      <vt:lpstr>Capsules</vt:lpstr>
      <vt:lpstr>Guidelines for Land Clearing</vt:lpstr>
      <vt:lpstr>When Do I Need to Fill Out a Notice of Vegetation Removal Application?</vt:lpstr>
      <vt:lpstr>Why Is This Necessary ?</vt:lpstr>
      <vt:lpstr>Where Do I Get The Application?</vt:lpstr>
      <vt:lpstr>Filling Out The Application </vt:lpstr>
      <vt:lpstr>Filling Out The Application </vt:lpstr>
      <vt:lpstr>License Contractors </vt:lpstr>
      <vt:lpstr>How Long Will It Take To  Process My Application?</vt:lpstr>
      <vt:lpstr>Approval Criteria For Vegetation Removal Permits</vt:lpstr>
      <vt:lpstr>EXEMPTIONS</vt:lpstr>
      <vt:lpstr>The Following Activities Qualify for Exemptions: </vt:lpstr>
      <vt:lpstr>Exemptions Continued…</vt:lpstr>
      <vt:lpstr>Vegetation Protection Standards During the Duration of an Approved Notice of Vegetation Removal</vt:lpstr>
      <vt:lpstr>Protection Standards Continued…</vt:lpstr>
      <vt:lpstr>Vegetation Protection Standards Continued …</vt:lpstr>
      <vt:lpstr>Questions</vt:lpstr>
    </vt:vector>
  </TitlesOfParts>
  <Company>St. Lucie County B.O.C.C.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Land Clearing</dc:title>
  <dc:creator>Jennifer L. Evans</dc:creator>
  <cp:lastModifiedBy>Jennifer L. Evans</cp:lastModifiedBy>
  <cp:revision>39</cp:revision>
  <cp:lastPrinted>2015-03-26T14:19:01Z</cp:lastPrinted>
  <dcterms:created xsi:type="dcterms:W3CDTF">2007-11-09T16:09:18Z</dcterms:created>
  <dcterms:modified xsi:type="dcterms:W3CDTF">2015-03-26T14:28:09Z</dcterms:modified>
</cp:coreProperties>
</file>